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Canva Sans Bold" charset="1" panose="020B0803030501040103"/>
      <p:regular r:id="rId15"/>
    </p:embeddedFont>
    <p:embeddedFont>
      <p:font typeface="Anton" charset="1" panose="00000500000000000000"/>
      <p:regular r:id="rId16"/>
    </p:embeddedFont>
    <p:embeddedFont>
      <p:font typeface="Poppins" charset="1" panose="00000500000000000000"/>
      <p:regular r:id="rId17"/>
    </p:embeddedFont>
    <p:embeddedFont>
      <p:font typeface="Canva Sans" charset="1" panose="020B0503030501040103"/>
      <p:regular r:id="rId18"/>
    </p:embeddedFont>
    <p:embeddedFont>
      <p:font typeface="Open Sans Bold" charset="1" panose="020B0806030504020204"/>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gif"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3.gif"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gif"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 Id="rId8" Target="../media/image14.png" Type="http://schemas.openxmlformats.org/officeDocument/2006/relationships/image"/><Relationship Id="rId9" Target="../media/image1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gif"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5.png" Type="http://schemas.openxmlformats.org/officeDocument/2006/relationships/image"/><Relationship Id="rId8" Target="../media/image17.png" Type="http://schemas.openxmlformats.org/officeDocument/2006/relationships/image"/><Relationship Id="rId9" Target="../media/image1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gif"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7.png" Type="http://schemas.openxmlformats.org/officeDocument/2006/relationships/image"/><Relationship Id="rId8" Target="../media/image19.png" Type="http://schemas.openxmlformats.org/officeDocument/2006/relationships/image"/><Relationship Id="rId9" Target="../media/image2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5020109" y="2605709"/>
            <a:ext cx="5077990" cy="50779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2165946">
            <a:off x="8558360" y="507114"/>
            <a:ext cx="9272857" cy="9092355"/>
            <a:chOff x="0" y="0"/>
            <a:chExt cx="812800" cy="796978"/>
          </a:xfrm>
        </p:grpSpPr>
        <p:sp>
          <p:nvSpPr>
            <p:cNvPr name="Freeform 6" id="6"/>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5540FF">
                      <a:alpha val="100000"/>
                    </a:srgbClr>
                  </a:gs>
                </a:gsLst>
                <a:lin ang="0"/>
              </a:gradFill>
              <a:prstDash val="solid"/>
              <a:miter/>
            </a:ln>
          </p:spPr>
        </p:sp>
        <p:sp>
          <p:nvSpPr>
            <p:cNvPr name="TextBox 7" id="7"/>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10694109">
            <a:off x="9125957" y="1124174"/>
            <a:ext cx="8014237" cy="7858235"/>
            <a:chOff x="0" y="0"/>
            <a:chExt cx="812800" cy="796978"/>
          </a:xfrm>
        </p:grpSpPr>
        <p:sp>
          <p:nvSpPr>
            <p:cNvPr name="Freeform 9" id="9"/>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C6BFFF">
                      <a:alpha val="100000"/>
                    </a:srgbClr>
                  </a:gs>
                </a:gsLst>
                <a:lin ang="0"/>
              </a:gradFill>
              <a:prstDash val="solid"/>
              <a:miter/>
            </a:ln>
          </p:spPr>
        </p:sp>
        <p:sp>
          <p:nvSpPr>
            <p:cNvPr name="TextBox 10" id="10"/>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0712638" y="4489887"/>
            <a:ext cx="15304372" cy="15304372"/>
          </a:xfrm>
          <a:custGeom>
            <a:avLst/>
            <a:gdLst/>
            <a:ahLst/>
            <a:cxnLst/>
            <a:rect r="r" b="b" t="t" l="l"/>
            <a:pathLst>
              <a:path h="15304372" w="15304372">
                <a:moveTo>
                  <a:pt x="0" y="0"/>
                </a:moveTo>
                <a:lnTo>
                  <a:pt x="15304372" y="0"/>
                </a:lnTo>
                <a:lnTo>
                  <a:pt x="15304372" y="15304372"/>
                </a:lnTo>
                <a:lnTo>
                  <a:pt x="0" y="15304372"/>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pic>
        <p:nvPicPr>
          <p:cNvPr name="Picture 12" id="12"/>
          <p:cNvPicPr>
            <a:picLocks noChangeAspect="true"/>
          </p:cNvPicPr>
          <p:nvPr/>
        </p:nvPicPr>
        <p:blipFill>
          <a:blip r:embed="rId4"/>
          <a:srcRect l="0" t="0" r="0" b="0"/>
          <a:stretch>
            <a:fillRect/>
          </a:stretch>
        </p:blipFill>
        <p:spPr>
          <a:xfrm flipH="true" flipV="false" rot="0">
            <a:off x="10527156" y="742462"/>
            <a:ext cx="3958208" cy="1899940"/>
          </a:xfrm>
          <a:prstGeom prst="rect">
            <a:avLst/>
          </a:prstGeom>
        </p:spPr>
      </p:pic>
      <p:pic>
        <p:nvPicPr>
          <p:cNvPr name="Picture 13" id="13"/>
          <p:cNvPicPr>
            <a:picLocks noChangeAspect="true"/>
          </p:cNvPicPr>
          <p:nvPr/>
        </p:nvPicPr>
        <p:blipFill>
          <a:blip r:embed="rId4"/>
          <a:srcRect l="0" t="0" r="0" b="0"/>
          <a:stretch>
            <a:fillRect/>
          </a:stretch>
        </p:blipFill>
        <p:spPr>
          <a:xfrm flipH="true" flipV="false" rot="0">
            <a:off x="12812316" y="7644598"/>
            <a:ext cx="3958208" cy="1899940"/>
          </a:xfrm>
          <a:prstGeom prst="rect">
            <a:avLst/>
          </a:prstGeom>
        </p:spPr>
      </p:pic>
      <p:grpSp>
        <p:nvGrpSpPr>
          <p:cNvPr name="Group 14" id="14"/>
          <p:cNvGrpSpPr/>
          <p:nvPr/>
        </p:nvGrpSpPr>
        <p:grpSpPr>
          <a:xfrm rot="0">
            <a:off x="-2493155" y="2642402"/>
            <a:ext cx="11906169" cy="2444496"/>
            <a:chOff x="0" y="0"/>
            <a:chExt cx="2608376" cy="535535"/>
          </a:xfrm>
        </p:grpSpPr>
        <p:sp>
          <p:nvSpPr>
            <p:cNvPr name="Freeform 15" id="15"/>
            <p:cNvSpPr/>
            <p:nvPr/>
          </p:nvSpPr>
          <p:spPr>
            <a:xfrm flipH="false" flipV="false" rot="0">
              <a:off x="0" y="0"/>
              <a:ext cx="2608376" cy="535535"/>
            </a:xfrm>
            <a:custGeom>
              <a:avLst/>
              <a:gdLst/>
              <a:ahLst/>
              <a:cxnLst/>
              <a:rect r="r" b="b" t="t" l="l"/>
              <a:pathLst>
                <a:path h="535535" w="2608376">
                  <a:moveTo>
                    <a:pt x="0" y="0"/>
                  </a:moveTo>
                  <a:lnTo>
                    <a:pt x="2608376" y="0"/>
                  </a:lnTo>
                  <a:lnTo>
                    <a:pt x="2608376" y="535535"/>
                  </a:lnTo>
                  <a:lnTo>
                    <a:pt x="0" y="535535"/>
                  </a:lnTo>
                  <a:close/>
                </a:path>
              </a:pathLst>
            </a:custGeom>
            <a:gradFill rotWithShape="true">
              <a:gsLst>
                <a:gs pos="0">
                  <a:srgbClr val="3428BA">
                    <a:alpha val="100000"/>
                  </a:srgbClr>
                </a:gs>
                <a:gs pos="100000">
                  <a:srgbClr val="5FA2DB">
                    <a:alpha val="100000"/>
                  </a:srgbClr>
                </a:gs>
              </a:gsLst>
              <a:lin ang="0"/>
            </a:gradFill>
          </p:spPr>
        </p:sp>
        <p:sp>
          <p:nvSpPr>
            <p:cNvPr name="TextBox 16" id="16"/>
            <p:cNvSpPr txBox="true"/>
            <p:nvPr/>
          </p:nvSpPr>
          <p:spPr>
            <a:xfrm>
              <a:off x="0" y="-38100"/>
              <a:ext cx="2608376" cy="573635"/>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20401" y="8594568"/>
            <a:ext cx="1581549" cy="1581549"/>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546186" y="9017678"/>
            <a:ext cx="729980" cy="735328"/>
          </a:xfrm>
          <a:custGeom>
            <a:avLst/>
            <a:gdLst/>
            <a:ahLst/>
            <a:cxnLst/>
            <a:rect r="r" b="b" t="t" l="l"/>
            <a:pathLst>
              <a:path h="735328" w="729980">
                <a:moveTo>
                  <a:pt x="0" y="0"/>
                </a:moveTo>
                <a:lnTo>
                  <a:pt x="729980" y="0"/>
                </a:lnTo>
                <a:lnTo>
                  <a:pt x="729980" y="735329"/>
                </a:lnTo>
                <a:lnTo>
                  <a:pt x="0" y="7353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1" id="21"/>
          <p:cNvSpPr txBox="true"/>
          <p:nvPr/>
        </p:nvSpPr>
        <p:spPr>
          <a:xfrm rot="0">
            <a:off x="2080449" y="8439834"/>
            <a:ext cx="5915211" cy="1847166"/>
          </a:xfrm>
          <a:prstGeom prst="rect">
            <a:avLst/>
          </a:prstGeom>
        </p:spPr>
        <p:txBody>
          <a:bodyPr anchor="t" rtlCol="false" tIns="0" lIns="0" bIns="0" rIns="0">
            <a:spAutoFit/>
          </a:bodyPr>
          <a:lstStyle/>
          <a:p>
            <a:pPr algn="l">
              <a:lnSpc>
                <a:spcPts val="3698"/>
              </a:lnSpc>
            </a:pPr>
            <a:r>
              <a:rPr lang="en-US" sz="2641" b="true">
                <a:solidFill>
                  <a:srgbClr val="3428BA"/>
                </a:solidFill>
                <a:latin typeface="Canva Sans Bold"/>
                <a:ea typeface="Canva Sans Bold"/>
                <a:cs typeface="Canva Sans Bold"/>
                <a:sym typeface="Canva Sans Bold"/>
              </a:rPr>
              <a:t>Integrantes: Enrique Vargas</a:t>
            </a:r>
          </a:p>
          <a:p>
            <a:pPr algn="l">
              <a:lnSpc>
                <a:spcPts val="3698"/>
              </a:lnSpc>
            </a:pPr>
            <a:r>
              <a:rPr lang="en-US" sz="2641" b="true">
                <a:solidFill>
                  <a:srgbClr val="3428BA"/>
                </a:solidFill>
                <a:latin typeface="Canva Sans Bold"/>
                <a:ea typeface="Canva Sans Bold"/>
                <a:cs typeface="Canva Sans Bold"/>
                <a:sym typeface="Canva Sans Bold"/>
              </a:rPr>
              <a:t>                          Felipe Caceres</a:t>
            </a:r>
          </a:p>
          <a:p>
            <a:pPr algn="l">
              <a:lnSpc>
                <a:spcPts val="3698"/>
              </a:lnSpc>
            </a:pPr>
          </a:p>
          <a:p>
            <a:pPr algn="l">
              <a:lnSpc>
                <a:spcPts val="3698"/>
              </a:lnSpc>
              <a:spcBef>
                <a:spcPct val="0"/>
              </a:spcBef>
            </a:pPr>
          </a:p>
        </p:txBody>
      </p:sp>
      <p:sp>
        <p:nvSpPr>
          <p:cNvPr name="TextBox 22" id="22"/>
          <p:cNvSpPr txBox="true"/>
          <p:nvPr/>
        </p:nvSpPr>
        <p:spPr>
          <a:xfrm rot="0">
            <a:off x="120401" y="2556739"/>
            <a:ext cx="9464147" cy="2650471"/>
          </a:xfrm>
          <a:prstGeom prst="rect">
            <a:avLst/>
          </a:prstGeom>
        </p:spPr>
        <p:txBody>
          <a:bodyPr anchor="t" rtlCol="false" tIns="0" lIns="0" bIns="0" rIns="0">
            <a:spAutoFit/>
          </a:bodyPr>
          <a:lstStyle/>
          <a:p>
            <a:pPr algn="l">
              <a:lnSpc>
                <a:spcPts val="21789"/>
              </a:lnSpc>
              <a:spcBef>
                <a:spcPct val="0"/>
              </a:spcBef>
            </a:pPr>
            <a:r>
              <a:rPr lang="en-US" sz="15564">
                <a:solidFill>
                  <a:srgbClr val="FFFFFF"/>
                </a:solidFill>
                <a:latin typeface="Anton"/>
                <a:ea typeface="Anton"/>
                <a:cs typeface="Anton"/>
                <a:sym typeface="Anton"/>
              </a:rPr>
              <a:t>PCTWEEZERS</a:t>
            </a:r>
          </a:p>
        </p:txBody>
      </p:sp>
      <p:sp>
        <p:nvSpPr>
          <p:cNvPr name="Freeform 23" id="23"/>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4" id="24"/>
          <p:cNvSpPr txBox="true"/>
          <p:nvPr/>
        </p:nvSpPr>
        <p:spPr>
          <a:xfrm rot="0">
            <a:off x="2080449" y="7875790"/>
            <a:ext cx="5915211" cy="447189"/>
          </a:xfrm>
          <a:prstGeom prst="rect">
            <a:avLst/>
          </a:prstGeom>
        </p:spPr>
        <p:txBody>
          <a:bodyPr anchor="t" rtlCol="false" tIns="0" lIns="0" bIns="0" rIns="0">
            <a:spAutoFit/>
          </a:bodyPr>
          <a:lstStyle/>
          <a:p>
            <a:pPr algn="l">
              <a:lnSpc>
                <a:spcPts val="3698"/>
              </a:lnSpc>
              <a:spcBef>
                <a:spcPct val="0"/>
              </a:spcBef>
            </a:pPr>
            <a:r>
              <a:rPr lang="en-US" b="true" sz="2641">
                <a:solidFill>
                  <a:srgbClr val="3428BA"/>
                </a:solidFill>
                <a:latin typeface="Canva Sans Bold"/>
                <a:ea typeface="Canva Sans Bold"/>
                <a:cs typeface="Canva Sans Bold"/>
                <a:sym typeface="Canva Sans Bold"/>
              </a:rPr>
              <a:t>Sección: 002D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611790" y="573662"/>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46137" y="3736978"/>
            <a:ext cx="10827637" cy="1962678"/>
            <a:chOff x="0" y="0"/>
            <a:chExt cx="2580798" cy="467810"/>
          </a:xfrm>
        </p:grpSpPr>
        <p:sp>
          <p:nvSpPr>
            <p:cNvPr name="Freeform 4" id="4"/>
            <p:cNvSpPr/>
            <p:nvPr/>
          </p:nvSpPr>
          <p:spPr>
            <a:xfrm flipH="false" flipV="false" rot="0">
              <a:off x="0" y="0"/>
              <a:ext cx="2580798" cy="467810"/>
            </a:xfrm>
            <a:custGeom>
              <a:avLst/>
              <a:gdLst/>
              <a:ahLst/>
              <a:cxnLst/>
              <a:rect r="r" b="b" t="t" l="l"/>
              <a:pathLst>
                <a:path h="467810" w="2580798">
                  <a:moveTo>
                    <a:pt x="0" y="0"/>
                  </a:moveTo>
                  <a:lnTo>
                    <a:pt x="2580798" y="0"/>
                  </a:lnTo>
                  <a:lnTo>
                    <a:pt x="2580798" y="467810"/>
                  </a:lnTo>
                  <a:lnTo>
                    <a:pt x="0" y="467810"/>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2580798" cy="505910"/>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flipV="true">
            <a:off x="2824553" y="6387933"/>
            <a:ext cx="2134301" cy="0"/>
          </a:xfrm>
          <a:prstGeom prst="line">
            <a:avLst/>
          </a:prstGeom>
          <a:ln cap="flat" w="142875">
            <a:gradFill>
              <a:gsLst>
                <a:gs pos="0">
                  <a:srgbClr val="795AC6">
                    <a:alpha val="4500"/>
                  </a:srgbClr>
                </a:gs>
                <a:gs pos="100000">
                  <a:srgbClr val="5540FF">
                    <a:alpha val="100000"/>
                  </a:srgbClr>
                </a:gs>
              </a:gsLst>
              <a:lin ang="0"/>
            </a:gradFill>
            <a:prstDash val="solid"/>
            <a:headEnd type="none" len="sm" w="sm"/>
            <a:tailEnd type="none" len="sm" w="sm"/>
          </a:ln>
        </p:spPr>
      </p:sp>
      <p:grpSp>
        <p:nvGrpSpPr>
          <p:cNvPr name="Group 7" id="7"/>
          <p:cNvGrpSpPr/>
          <p:nvPr/>
        </p:nvGrpSpPr>
        <p:grpSpPr>
          <a:xfrm rot="0">
            <a:off x="2724716" y="666029"/>
            <a:ext cx="1042965" cy="104296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3043965" y="945052"/>
            <a:ext cx="481391" cy="484918"/>
          </a:xfrm>
          <a:custGeom>
            <a:avLst/>
            <a:gdLst/>
            <a:ahLst/>
            <a:cxnLst/>
            <a:rect r="r" b="b" t="t" l="l"/>
            <a:pathLst>
              <a:path h="484918" w="481391">
                <a:moveTo>
                  <a:pt x="0" y="0"/>
                </a:moveTo>
                <a:lnTo>
                  <a:pt x="481392" y="0"/>
                </a:lnTo>
                <a:lnTo>
                  <a:pt x="481392" y="484918"/>
                </a:lnTo>
                <a:lnTo>
                  <a:pt x="0" y="4849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15020109" y="2605709"/>
            <a:ext cx="5077990" cy="507799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pic>
        <p:nvPicPr>
          <p:cNvPr name="Picture 14" id="14"/>
          <p:cNvPicPr>
            <a:picLocks noChangeAspect="true"/>
          </p:cNvPicPr>
          <p:nvPr/>
        </p:nvPicPr>
        <p:blipFill>
          <a:blip r:embed="rId6"/>
          <a:srcRect l="0" t="0" r="0" b="0"/>
          <a:stretch>
            <a:fillRect/>
          </a:stretch>
        </p:blipFill>
        <p:spPr>
          <a:xfrm flipH="true" flipV="false" rot="0">
            <a:off x="14221701" y="392517"/>
            <a:ext cx="3958208" cy="1899940"/>
          </a:xfrm>
          <a:prstGeom prst="rect">
            <a:avLst/>
          </a:prstGeom>
        </p:spPr>
      </p:pic>
      <p:pic>
        <p:nvPicPr>
          <p:cNvPr name="Picture 15" id="15"/>
          <p:cNvPicPr>
            <a:picLocks noChangeAspect="true"/>
          </p:cNvPicPr>
          <p:nvPr/>
        </p:nvPicPr>
        <p:blipFill>
          <a:blip r:embed="rId6"/>
          <a:srcRect l="0" t="0" r="0" b="0"/>
          <a:stretch>
            <a:fillRect/>
          </a:stretch>
        </p:blipFill>
        <p:spPr>
          <a:xfrm flipH="true" flipV="false" rot="91958">
            <a:off x="15938961" y="8731663"/>
            <a:ext cx="3240285" cy="1555337"/>
          </a:xfrm>
          <a:prstGeom prst="rect">
            <a:avLst/>
          </a:prstGeom>
        </p:spPr>
      </p:pic>
      <p:sp>
        <p:nvSpPr>
          <p:cNvPr name="Freeform 16" id="16"/>
          <p:cNvSpPr/>
          <p:nvPr/>
        </p:nvSpPr>
        <p:spPr>
          <a:xfrm flipH="false" flipV="false" rot="0">
            <a:off x="2824553" y="9038887"/>
            <a:ext cx="438826" cy="438826"/>
          </a:xfrm>
          <a:custGeom>
            <a:avLst/>
            <a:gdLst/>
            <a:ahLst/>
            <a:cxnLst/>
            <a:rect r="r" b="b" t="t" l="l"/>
            <a:pathLst>
              <a:path h="438826" w="438826">
                <a:moveTo>
                  <a:pt x="0" y="0"/>
                </a:moveTo>
                <a:lnTo>
                  <a:pt x="438825" y="0"/>
                </a:lnTo>
                <a:lnTo>
                  <a:pt x="438825" y="438826"/>
                </a:lnTo>
                <a:lnTo>
                  <a:pt x="0" y="4388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10385493" y="1218733"/>
            <a:ext cx="6317174" cy="4461504"/>
          </a:xfrm>
          <a:custGeom>
            <a:avLst/>
            <a:gdLst/>
            <a:ahLst/>
            <a:cxnLst/>
            <a:rect r="r" b="b" t="t" l="l"/>
            <a:pathLst>
              <a:path h="4461504" w="6317174">
                <a:moveTo>
                  <a:pt x="0" y="0"/>
                </a:moveTo>
                <a:lnTo>
                  <a:pt x="6317175" y="0"/>
                </a:lnTo>
                <a:lnTo>
                  <a:pt x="6317175" y="4461505"/>
                </a:lnTo>
                <a:lnTo>
                  <a:pt x="0" y="4461505"/>
                </a:lnTo>
                <a:lnTo>
                  <a:pt x="0" y="0"/>
                </a:lnTo>
                <a:close/>
              </a:path>
            </a:pathLst>
          </a:custGeom>
          <a:blipFill>
            <a:blip r:embed="rId9"/>
            <a:stretch>
              <a:fillRect l="0" t="0" r="0" b="0"/>
            </a:stretch>
          </a:blipFill>
        </p:spPr>
      </p:sp>
      <p:sp>
        <p:nvSpPr>
          <p:cNvPr name="TextBox 18" id="18"/>
          <p:cNvSpPr txBox="true"/>
          <p:nvPr/>
        </p:nvSpPr>
        <p:spPr>
          <a:xfrm rot="0">
            <a:off x="1364345" y="2804834"/>
            <a:ext cx="8020227" cy="932144"/>
          </a:xfrm>
          <a:prstGeom prst="rect">
            <a:avLst/>
          </a:prstGeom>
        </p:spPr>
        <p:txBody>
          <a:bodyPr anchor="t" rtlCol="false" tIns="0" lIns="0" bIns="0" rIns="0">
            <a:spAutoFit/>
          </a:bodyPr>
          <a:lstStyle/>
          <a:p>
            <a:pPr algn="l">
              <a:lnSpc>
                <a:spcPts val="7124"/>
              </a:lnSpc>
            </a:pPr>
            <a:r>
              <a:rPr lang="en-US" sz="7053">
                <a:solidFill>
                  <a:srgbClr val="3428BA"/>
                </a:solidFill>
                <a:latin typeface="Anton"/>
                <a:ea typeface="Anton"/>
                <a:cs typeface="Anton"/>
                <a:sym typeface="Anton"/>
              </a:rPr>
              <a:t>PROBLEMATICA DEL</a:t>
            </a:r>
          </a:p>
        </p:txBody>
      </p:sp>
      <p:sp>
        <p:nvSpPr>
          <p:cNvPr name="TextBox 19" id="19"/>
          <p:cNvSpPr txBox="true"/>
          <p:nvPr/>
        </p:nvSpPr>
        <p:spPr>
          <a:xfrm rot="0">
            <a:off x="1133901" y="3965578"/>
            <a:ext cx="6524717" cy="1714660"/>
          </a:xfrm>
          <a:prstGeom prst="rect">
            <a:avLst/>
          </a:prstGeom>
        </p:spPr>
        <p:txBody>
          <a:bodyPr anchor="t" rtlCol="false" tIns="0" lIns="0" bIns="0" rIns="0">
            <a:spAutoFit/>
          </a:bodyPr>
          <a:lstStyle/>
          <a:p>
            <a:pPr algn="l">
              <a:lnSpc>
                <a:spcPts val="12880"/>
              </a:lnSpc>
            </a:pPr>
            <a:r>
              <a:rPr lang="en-US" sz="12752">
                <a:solidFill>
                  <a:srgbClr val="FFFFFF"/>
                </a:solidFill>
                <a:latin typeface="Anton"/>
                <a:ea typeface="Anton"/>
                <a:cs typeface="Anton"/>
                <a:sym typeface="Anton"/>
              </a:rPr>
              <a:t>PROYECTO</a:t>
            </a:r>
          </a:p>
        </p:txBody>
      </p:sp>
      <p:sp>
        <p:nvSpPr>
          <p:cNvPr name="TextBox 20" id="20"/>
          <p:cNvSpPr txBox="true"/>
          <p:nvPr/>
        </p:nvSpPr>
        <p:spPr>
          <a:xfrm rot="0">
            <a:off x="3784861" y="984910"/>
            <a:ext cx="1908999" cy="357709"/>
          </a:xfrm>
          <a:prstGeom prst="rect">
            <a:avLst/>
          </a:prstGeom>
        </p:spPr>
        <p:txBody>
          <a:bodyPr anchor="t" rtlCol="false" tIns="0" lIns="0" bIns="0" rIns="0">
            <a:spAutoFit/>
          </a:bodyPr>
          <a:lstStyle/>
          <a:p>
            <a:pPr algn="l">
              <a:lnSpc>
                <a:spcPts val="2858"/>
              </a:lnSpc>
              <a:spcBef>
                <a:spcPct val="0"/>
              </a:spcBef>
            </a:pPr>
            <a:r>
              <a:rPr lang="en-US" b="true" sz="2041">
                <a:solidFill>
                  <a:srgbClr val="3428BA"/>
                </a:solidFill>
                <a:latin typeface="Canva Sans Bold"/>
                <a:ea typeface="Canva Sans Bold"/>
                <a:cs typeface="Canva Sans Bold"/>
                <a:sym typeface="Canva Sans Bold"/>
              </a:rPr>
              <a:t>PCTweezers</a:t>
            </a:r>
          </a:p>
        </p:txBody>
      </p:sp>
      <p:sp>
        <p:nvSpPr>
          <p:cNvPr name="TextBox 21" id="21"/>
          <p:cNvSpPr txBox="true"/>
          <p:nvPr/>
        </p:nvSpPr>
        <p:spPr>
          <a:xfrm rot="0">
            <a:off x="9384573" y="6696436"/>
            <a:ext cx="7874727" cy="2166518"/>
          </a:xfrm>
          <a:prstGeom prst="rect">
            <a:avLst/>
          </a:prstGeom>
        </p:spPr>
        <p:txBody>
          <a:bodyPr anchor="t" rtlCol="false" tIns="0" lIns="0" bIns="0" rIns="0">
            <a:spAutoFit/>
          </a:bodyPr>
          <a:lstStyle/>
          <a:p>
            <a:pPr algn="ctr">
              <a:lnSpc>
                <a:spcPts val="3481"/>
              </a:lnSpc>
              <a:spcBef>
                <a:spcPct val="0"/>
              </a:spcBef>
            </a:pPr>
            <a:r>
              <a:rPr lang="en-US" sz="2486">
                <a:solidFill>
                  <a:srgbClr val="000000"/>
                </a:solidFill>
                <a:latin typeface="Poppins"/>
                <a:ea typeface="Poppins"/>
                <a:cs typeface="Poppins"/>
                <a:sym typeface="Poppins"/>
              </a:rPr>
              <a:t>El proyecto se llama 'PCTweezers' y tiene como objetivo desarrollar una pagina web que conecte a los usuarios con técnicos de reparación de computadoras cercanos a su comuna y bien valorados. </a:t>
            </a:r>
          </a:p>
        </p:txBody>
      </p:sp>
      <p:sp>
        <p:nvSpPr>
          <p:cNvPr name="TextBox 22" id="22"/>
          <p:cNvSpPr txBox="true"/>
          <p:nvPr/>
        </p:nvSpPr>
        <p:spPr>
          <a:xfrm rot="0">
            <a:off x="428156" y="6858160"/>
            <a:ext cx="7230462" cy="1437004"/>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ea typeface="Anton"/>
                <a:cs typeface="Anton"/>
                <a:sym typeface="Anton"/>
              </a:rPr>
              <a:t>SOLUCION</a:t>
            </a:r>
          </a:p>
        </p:txBody>
      </p:sp>
      <p:sp>
        <p:nvSpPr>
          <p:cNvPr name="TextBox 23" id="23"/>
          <p:cNvSpPr txBox="true"/>
          <p:nvPr/>
        </p:nvSpPr>
        <p:spPr>
          <a:xfrm rot="0">
            <a:off x="17559104" y="8953162"/>
            <a:ext cx="156647" cy="778961"/>
          </a:xfrm>
          <a:prstGeom prst="rect">
            <a:avLst/>
          </a:prstGeom>
        </p:spPr>
        <p:txBody>
          <a:bodyPr anchor="t" rtlCol="false" tIns="0" lIns="0" bIns="0" rIns="0">
            <a:spAutoFit/>
          </a:bodyPr>
          <a:lstStyle/>
          <a:p>
            <a:pPr algn="ctr">
              <a:lnSpc>
                <a:spcPts val="6467"/>
              </a:lnSpc>
              <a:spcBef>
                <a:spcPct val="0"/>
              </a:spcBef>
            </a:pPr>
            <a:r>
              <a:rPr lang="en-US" sz="4619">
                <a:solidFill>
                  <a:srgbClr val="000000"/>
                </a:solidFill>
                <a:latin typeface="Canva Sans"/>
                <a:ea typeface="Canva Sans"/>
                <a:cs typeface="Canva Sans"/>
                <a:sym typeface="Canva Sans"/>
              </a:rPr>
              <a:t>i</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607592" y="3661805"/>
            <a:ext cx="22247141" cy="1298716"/>
            <a:chOff x="0" y="0"/>
            <a:chExt cx="5302669" cy="309553"/>
          </a:xfrm>
        </p:grpSpPr>
        <p:sp>
          <p:nvSpPr>
            <p:cNvPr name="Freeform 3" id="3"/>
            <p:cNvSpPr/>
            <p:nvPr/>
          </p:nvSpPr>
          <p:spPr>
            <a:xfrm flipH="false" flipV="false" rot="0">
              <a:off x="0" y="0"/>
              <a:ext cx="5302669" cy="309553"/>
            </a:xfrm>
            <a:custGeom>
              <a:avLst/>
              <a:gdLst/>
              <a:ahLst/>
              <a:cxnLst/>
              <a:rect r="r" b="b" t="t" l="l"/>
              <a:pathLst>
                <a:path h="309553" w="5302669">
                  <a:moveTo>
                    <a:pt x="0" y="0"/>
                  </a:moveTo>
                  <a:lnTo>
                    <a:pt x="5302669" y="0"/>
                  </a:lnTo>
                  <a:lnTo>
                    <a:pt x="5302669" y="309553"/>
                  </a:lnTo>
                  <a:lnTo>
                    <a:pt x="0" y="309553"/>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5302669" cy="34765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pic>
        <p:nvPicPr>
          <p:cNvPr name="Picture 6" id="6"/>
          <p:cNvPicPr>
            <a:picLocks noChangeAspect="true"/>
          </p:cNvPicPr>
          <p:nvPr/>
        </p:nvPicPr>
        <p:blipFill>
          <a:blip r:embed="rId4"/>
          <a:srcRect l="0" t="0" r="0" b="0"/>
          <a:stretch>
            <a:fillRect/>
          </a:stretch>
        </p:blipFill>
        <p:spPr>
          <a:xfrm flipH="false" flipV="false" rot="0">
            <a:off x="1213069" y="1938953"/>
            <a:ext cx="4712027" cy="6119516"/>
          </a:xfrm>
          <a:prstGeom prst="rect">
            <a:avLst/>
          </a:prstGeom>
        </p:spPr>
      </p:pic>
      <p:grpSp>
        <p:nvGrpSpPr>
          <p:cNvPr name="Group 7" id="7"/>
          <p:cNvGrpSpPr/>
          <p:nvPr/>
        </p:nvGrpSpPr>
        <p:grpSpPr>
          <a:xfrm rot="0">
            <a:off x="10113753" y="870545"/>
            <a:ext cx="1042965" cy="104296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0394540" y="1149568"/>
            <a:ext cx="481391" cy="484918"/>
          </a:xfrm>
          <a:custGeom>
            <a:avLst/>
            <a:gdLst/>
            <a:ahLst/>
            <a:cxnLst/>
            <a:rect r="r" b="b" t="t" l="l"/>
            <a:pathLst>
              <a:path h="484918" w="481391">
                <a:moveTo>
                  <a:pt x="0" y="0"/>
                </a:moveTo>
                <a:lnTo>
                  <a:pt x="481391" y="0"/>
                </a:lnTo>
                <a:lnTo>
                  <a:pt x="481391" y="484918"/>
                </a:lnTo>
                <a:lnTo>
                  <a:pt x="0" y="4849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11225812" y="1212632"/>
            <a:ext cx="1908999" cy="357577"/>
          </a:xfrm>
          <a:prstGeom prst="rect">
            <a:avLst/>
          </a:prstGeom>
        </p:spPr>
        <p:txBody>
          <a:bodyPr anchor="t" rtlCol="false" tIns="0" lIns="0" bIns="0" rIns="0">
            <a:spAutoFit/>
          </a:bodyPr>
          <a:lstStyle/>
          <a:p>
            <a:pPr algn="l">
              <a:lnSpc>
                <a:spcPts val="2858"/>
              </a:lnSpc>
              <a:spcBef>
                <a:spcPct val="0"/>
              </a:spcBef>
            </a:pPr>
            <a:r>
              <a:rPr lang="en-US" b="true" sz="2041">
                <a:solidFill>
                  <a:srgbClr val="3428BA"/>
                </a:solidFill>
                <a:latin typeface="Canva Sans Bold"/>
                <a:ea typeface="Canva Sans Bold"/>
                <a:cs typeface="Canva Sans Bold"/>
                <a:sym typeface="Canva Sans Bold"/>
              </a:rPr>
              <a:t>PCTwizzers</a:t>
            </a:r>
          </a:p>
        </p:txBody>
      </p:sp>
      <p:sp>
        <p:nvSpPr>
          <p:cNvPr name="TextBox 13" id="13"/>
          <p:cNvSpPr txBox="true"/>
          <p:nvPr/>
        </p:nvSpPr>
        <p:spPr>
          <a:xfrm rot="0">
            <a:off x="10054361" y="2448814"/>
            <a:ext cx="6700964" cy="1263833"/>
          </a:xfrm>
          <a:prstGeom prst="rect">
            <a:avLst/>
          </a:prstGeom>
        </p:spPr>
        <p:txBody>
          <a:bodyPr anchor="t" rtlCol="false" tIns="0" lIns="0" bIns="0" rIns="0">
            <a:spAutoFit/>
          </a:bodyPr>
          <a:lstStyle/>
          <a:p>
            <a:pPr algn="l">
              <a:lnSpc>
                <a:spcPts val="9894"/>
              </a:lnSpc>
            </a:pPr>
            <a:r>
              <a:rPr lang="en-US" sz="8913">
                <a:solidFill>
                  <a:srgbClr val="3428BA"/>
                </a:solidFill>
                <a:latin typeface="Anton"/>
                <a:ea typeface="Anton"/>
                <a:cs typeface="Anton"/>
                <a:sym typeface="Anton"/>
              </a:rPr>
              <a:t>OBJETIVOS DEL </a:t>
            </a:r>
          </a:p>
        </p:txBody>
      </p:sp>
      <p:sp>
        <p:nvSpPr>
          <p:cNvPr name="TextBox 14" id="14"/>
          <p:cNvSpPr txBox="true"/>
          <p:nvPr/>
        </p:nvSpPr>
        <p:spPr>
          <a:xfrm rot="0">
            <a:off x="10086934" y="3747530"/>
            <a:ext cx="6700964" cy="1263833"/>
          </a:xfrm>
          <a:prstGeom prst="rect">
            <a:avLst/>
          </a:prstGeom>
        </p:spPr>
        <p:txBody>
          <a:bodyPr anchor="t" rtlCol="false" tIns="0" lIns="0" bIns="0" rIns="0">
            <a:spAutoFit/>
          </a:bodyPr>
          <a:lstStyle/>
          <a:p>
            <a:pPr algn="l">
              <a:lnSpc>
                <a:spcPts val="9894"/>
              </a:lnSpc>
            </a:pPr>
            <a:r>
              <a:rPr lang="en-US" sz="8913">
                <a:solidFill>
                  <a:srgbClr val="FFFFFF"/>
                </a:solidFill>
                <a:latin typeface="Anton"/>
                <a:ea typeface="Anton"/>
                <a:cs typeface="Anton"/>
                <a:sym typeface="Anton"/>
              </a:rPr>
              <a:t>PROYECTO</a:t>
            </a:r>
          </a:p>
        </p:txBody>
      </p:sp>
      <p:sp>
        <p:nvSpPr>
          <p:cNvPr name="TextBox 15" id="15"/>
          <p:cNvSpPr txBox="true"/>
          <p:nvPr/>
        </p:nvSpPr>
        <p:spPr>
          <a:xfrm rot="0">
            <a:off x="10086934" y="5494239"/>
            <a:ext cx="6793161" cy="2678051"/>
          </a:xfrm>
          <a:prstGeom prst="rect">
            <a:avLst/>
          </a:prstGeom>
        </p:spPr>
        <p:txBody>
          <a:bodyPr anchor="t" rtlCol="false" tIns="0" lIns="0" bIns="0" rIns="0">
            <a:spAutoFit/>
          </a:bodyPr>
          <a:lstStyle/>
          <a:p>
            <a:pPr algn="l">
              <a:lnSpc>
                <a:spcPts val="3065"/>
              </a:lnSpc>
              <a:spcBef>
                <a:spcPct val="0"/>
              </a:spcBef>
            </a:pPr>
            <a:r>
              <a:rPr lang="en-US" sz="2189">
                <a:solidFill>
                  <a:srgbClr val="000000"/>
                </a:solidFill>
                <a:latin typeface="Poppins"/>
                <a:ea typeface="Poppins"/>
                <a:cs typeface="Poppins"/>
                <a:sym typeface="Poppins"/>
              </a:rPr>
              <a:t>Nuestro objetivo general es desarrollar una pagina web que permita conectar usuarios con técnicos de computadora. Los objetivos específicos son tener registrado a un técnico en cada comuna que estamos presente (sector poniente de Santiago). Además tener registrado 3 citas en el sistema.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7833771" y="1873598"/>
            <a:ext cx="7086600" cy="3059051"/>
          </a:xfrm>
          <a:prstGeom prst="rect">
            <a:avLst/>
          </a:prstGeom>
        </p:spPr>
        <p:txBody>
          <a:bodyPr anchor="t" rtlCol="false" tIns="0" lIns="0" bIns="0" rIns="0">
            <a:spAutoFit/>
          </a:bodyPr>
          <a:lstStyle/>
          <a:p>
            <a:pPr algn="l" marL="0" indent="0" lvl="0">
              <a:lnSpc>
                <a:spcPts val="3065"/>
              </a:lnSpc>
              <a:spcBef>
                <a:spcPct val="0"/>
              </a:spcBef>
            </a:pPr>
            <a:r>
              <a:rPr lang="en-US" sz="2189" strike="noStrike" u="none">
                <a:solidFill>
                  <a:srgbClr val="000000"/>
                </a:solidFill>
                <a:latin typeface="Poppins"/>
                <a:ea typeface="Poppins"/>
                <a:cs typeface="Poppins"/>
                <a:sym typeface="Poppins"/>
              </a:rPr>
              <a:t>El proyecto es relevante porque mejora la accesibilidad y la calidad en los servicios técnicos, lo que tiene un impacto positivo tanto para los usuarios como para los técnicos en nuestra área. Está alineado con nuestras competencias profesionales, como el desarrollo de software y la gestión de proyectos.</a:t>
            </a:r>
          </a:p>
          <a:p>
            <a:pPr algn="l" marL="0" indent="0" lvl="0">
              <a:lnSpc>
                <a:spcPts val="3065"/>
              </a:lnSpc>
              <a:spcBef>
                <a:spcPct val="0"/>
              </a:spcBef>
            </a:pPr>
          </a:p>
        </p:txBody>
      </p:sp>
      <p:sp>
        <p:nvSpPr>
          <p:cNvPr name="TextBox 3" id="3"/>
          <p:cNvSpPr txBox="true"/>
          <p:nvPr/>
        </p:nvSpPr>
        <p:spPr>
          <a:xfrm rot="0">
            <a:off x="542627" y="2019719"/>
            <a:ext cx="6145208" cy="2987602"/>
          </a:xfrm>
          <a:prstGeom prst="rect">
            <a:avLst/>
          </a:prstGeom>
        </p:spPr>
        <p:txBody>
          <a:bodyPr anchor="t" rtlCol="false" tIns="0" lIns="0" bIns="0" rIns="0">
            <a:spAutoFit/>
          </a:bodyPr>
          <a:lstStyle/>
          <a:p>
            <a:pPr algn="ctr">
              <a:lnSpc>
                <a:spcPts val="12012"/>
              </a:lnSpc>
            </a:pPr>
            <a:r>
              <a:rPr lang="en-US" sz="8580">
                <a:solidFill>
                  <a:srgbClr val="3428BA"/>
                </a:solidFill>
                <a:latin typeface="Anton"/>
                <a:ea typeface="Anton"/>
                <a:cs typeface="Anton"/>
                <a:sym typeface="Anton"/>
              </a:rPr>
              <a:t>RELEVANCIA </a:t>
            </a:r>
          </a:p>
          <a:p>
            <a:pPr algn="ctr">
              <a:lnSpc>
                <a:spcPts val="12012"/>
              </a:lnSpc>
              <a:spcBef>
                <a:spcPct val="0"/>
              </a:spcBef>
            </a:pPr>
          </a:p>
        </p:txBody>
      </p:sp>
      <p:sp>
        <p:nvSpPr>
          <p:cNvPr name="TextBox 4" id="4"/>
          <p:cNvSpPr txBox="true"/>
          <p:nvPr/>
        </p:nvSpPr>
        <p:spPr>
          <a:xfrm rot="0">
            <a:off x="0" y="5723849"/>
            <a:ext cx="7230462" cy="1437004"/>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ea typeface="Anton"/>
                <a:cs typeface="Anton"/>
                <a:sym typeface="Anton"/>
              </a:rPr>
              <a:t>METODOLOGIA</a:t>
            </a:r>
          </a:p>
        </p:txBody>
      </p:sp>
      <p:sp>
        <p:nvSpPr>
          <p:cNvPr name="TextBox 5" id="5"/>
          <p:cNvSpPr txBox="true"/>
          <p:nvPr/>
        </p:nvSpPr>
        <p:spPr>
          <a:xfrm rot="0">
            <a:off x="7561158" y="5819099"/>
            <a:ext cx="6616157" cy="1535051"/>
          </a:xfrm>
          <a:prstGeom prst="rect">
            <a:avLst/>
          </a:prstGeom>
        </p:spPr>
        <p:txBody>
          <a:bodyPr anchor="t" rtlCol="false" tIns="0" lIns="0" bIns="0" rIns="0">
            <a:spAutoFit/>
          </a:bodyPr>
          <a:lstStyle/>
          <a:p>
            <a:pPr algn="l" marL="0" indent="0" lvl="0">
              <a:lnSpc>
                <a:spcPts val="3065"/>
              </a:lnSpc>
              <a:spcBef>
                <a:spcPct val="0"/>
              </a:spcBef>
            </a:pPr>
            <a:r>
              <a:rPr lang="en-US" sz="2189" strike="noStrike" u="none">
                <a:solidFill>
                  <a:srgbClr val="000000"/>
                </a:solidFill>
                <a:latin typeface="Poppins"/>
                <a:ea typeface="Poppins"/>
                <a:cs typeface="Poppins"/>
                <a:sym typeface="Poppins"/>
              </a:rPr>
              <a:t>Hemos adoptado la metodología ágil Scrum. Esto nos permite trabajar en ciclos cortos, obtener retroalimentación continua y ajustar el desarrollo según sea necesario.</a:t>
            </a:r>
          </a:p>
        </p:txBody>
      </p:sp>
      <p:sp>
        <p:nvSpPr>
          <p:cNvPr name="Freeform 6" id="6"/>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4742219" y="5885774"/>
            <a:ext cx="2517081" cy="2517081"/>
          </a:xfrm>
          <a:custGeom>
            <a:avLst/>
            <a:gdLst/>
            <a:ahLst/>
            <a:cxnLst/>
            <a:rect r="r" b="b" t="t" l="l"/>
            <a:pathLst>
              <a:path h="2517081" w="2517081">
                <a:moveTo>
                  <a:pt x="0" y="0"/>
                </a:moveTo>
                <a:lnTo>
                  <a:pt x="2517081" y="0"/>
                </a:lnTo>
                <a:lnTo>
                  <a:pt x="2517081" y="2517081"/>
                </a:lnTo>
                <a:lnTo>
                  <a:pt x="0" y="25170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1028700" y="260226"/>
            <a:ext cx="1042965" cy="104296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309487" y="539249"/>
            <a:ext cx="481391" cy="484918"/>
          </a:xfrm>
          <a:custGeom>
            <a:avLst/>
            <a:gdLst/>
            <a:ahLst/>
            <a:cxnLst/>
            <a:rect r="r" b="b" t="t" l="l"/>
            <a:pathLst>
              <a:path h="484918" w="481391">
                <a:moveTo>
                  <a:pt x="0" y="0"/>
                </a:moveTo>
                <a:lnTo>
                  <a:pt x="481391" y="0"/>
                </a:lnTo>
                <a:lnTo>
                  <a:pt x="481391" y="484918"/>
                </a:lnTo>
                <a:lnTo>
                  <a:pt x="0" y="4849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2140759" y="602314"/>
            <a:ext cx="1908999" cy="357742"/>
          </a:xfrm>
          <a:prstGeom prst="rect">
            <a:avLst/>
          </a:prstGeom>
        </p:spPr>
        <p:txBody>
          <a:bodyPr anchor="t" rtlCol="false" tIns="0" lIns="0" bIns="0" rIns="0">
            <a:spAutoFit/>
          </a:bodyPr>
          <a:lstStyle/>
          <a:p>
            <a:pPr algn="l">
              <a:lnSpc>
                <a:spcPts val="2858"/>
              </a:lnSpc>
              <a:spcBef>
                <a:spcPct val="0"/>
              </a:spcBef>
            </a:pPr>
            <a:r>
              <a:rPr lang="en-US" b="true" sz="2041">
                <a:solidFill>
                  <a:srgbClr val="3428BA"/>
                </a:solidFill>
                <a:latin typeface="Canva Sans Bold"/>
                <a:ea typeface="Canva Sans Bold"/>
                <a:cs typeface="Canva Sans Bold"/>
                <a:sym typeface="Canva Sans Bold"/>
              </a:rPr>
              <a:t>PCTweezers</a:t>
            </a:r>
          </a:p>
        </p:txBody>
      </p:sp>
      <p:grpSp>
        <p:nvGrpSpPr>
          <p:cNvPr name="Group 13" id="13"/>
          <p:cNvGrpSpPr/>
          <p:nvPr/>
        </p:nvGrpSpPr>
        <p:grpSpPr>
          <a:xfrm rot="0">
            <a:off x="-1746148" y="7642079"/>
            <a:ext cx="5077990" cy="507799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flipV="true">
            <a:off x="8076849" y="1708722"/>
            <a:ext cx="2134301" cy="0"/>
          </a:xfrm>
          <a:prstGeom prst="line">
            <a:avLst/>
          </a:prstGeom>
          <a:ln cap="flat" w="142875">
            <a:gradFill>
              <a:gsLst>
                <a:gs pos="0">
                  <a:srgbClr val="3428BA">
                    <a:alpha val="100000"/>
                  </a:srgbClr>
                </a:gs>
                <a:gs pos="100000">
                  <a:srgbClr val="5FA2DB">
                    <a:alpha val="100000"/>
                  </a:srgbClr>
                </a:gs>
              </a:gsLst>
              <a:lin ang="0"/>
            </a:gradFill>
            <a:prstDash val="solid"/>
            <a:headEnd type="none" len="sm" w="sm"/>
            <a:tailEnd type="none" len="sm" w="sm"/>
          </a:ln>
        </p:spPr>
      </p:sp>
      <p:grpSp>
        <p:nvGrpSpPr>
          <p:cNvPr name="Group 3" id="3"/>
          <p:cNvGrpSpPr/>
          <p:nvPr/>
        </p:nvGrpSpPr>
        <p:grpSpPr>
          <a:xfrm rot="0">
            <a:off x="5529029" y="391427"/>
            <a:ext cx="1042965" cy="104296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5809815" y="670450"/>
            <a:ext cx="481391" cy="484918"/>
          </a:xfrm>
          <a:custGeom>
            <a:avLst/>
            <a:gdLst/>
            <a:ahLst/>
            <a:cxnLst/>
            <a:rect r="r" b="b" t="t" l="l"/>
            <a:pathLst>
              <a:path h="484918" w="481391">
                <a:moveTo>
                  <a:pt x="0" y="0"/>
                </a:moveTo>
                <a:lnTo>
                  <a:pt x="481392" y="0"/>
                </a:lnTo>
                <a:lnTo>
                  <a:pt x="481392" y="484918"/>
                </a:lnTo>
                <a:lnTo>
                  <a:pt x="0" y="4849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2077639" y="7411513"/>
            <a:ext cx="5077990" cy="507799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10800000">
            <a:off x="17039887" y="-133201"/>
            <a:ext cx="2147544" cy="214754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9121192" y="2100658"/>
            <a:ext cx="3157002" cy="3566760"/>
          </a:xfrm>
          <a:custGeom>
            <a:avLst/>
            <a:gdLst/>
            <a:ahLst/>
            <a:cxnLst/>
            <a:rect r="r" b="b" t="t" l="l"/>
            <a:pathLst>
              <a:path h="3566760" w="3157002">
                <a:moveTo>
                  <a:pt x="0" y="0"/>
                </a:moveTo>
                <a:lnTo>
                  <a:pt x="3157001" y="0"/>
                </a:lnTo>
                <a:lnTo>
                  <a:pt x="3157001" y="3566760"/>
                </a:lnTo>
                <a:lnTo>
                  <a:pt x="0" y="3566760"/>
                </a:lnTo>
                <a:lnTo>
                  <a:pt x="0" y="0"/>
                </a:lnTo>
                <a:close/>
              </a:path>
            </a:pathLst>
          </a:custGeom>
          <a:blipFill>
            <a:blip r:embed="rId6"/>
            <a:stretch>
              <a:fillRect l="0" t="0" r="0" b="0"/>
            </a:stretch>
          </a:blipFill>
        </p:spPr>
      </p:sp>
      <p:sp>
        <p:nvSpPr>
          <p:cNvPr name="Freeform 15" id="15"/>
          <p:cNvSpPr/>
          <p:nvPr/>
        </p:nvSpPr>
        <p:spPr>
          <a:xfrm flipH="false" flipV="false" rot="0">
            <a:off x="676481" y="2100658"/>
            <a:ext cx="4375674" cy="3159175"/>
          </a:xfrm>
          <a:custGeom>
            <a:avLst/>
            <a:gdLst/>
            <a:ahLst/>
            <a:cxnLst/>
            <a:rect r="r" b="b" t="t" l="l"/>
            <a:pathLst>
              <a:path h="3159175" w="4375674">
                <a:moveTo>
                  <a:pt x="0" y="0"/>
                </a:moveTo>
                <a:lnTo>
                  <a:pt x="4375674" y="0"/>
                </a:lnTo>
                <a:lnTo>
                  <a:pt x="4375674" y="3159175"/>
                </a:lnTo>
                <a:lnTo>
                  <a:pt x="0" y="3159175"/>
                </a:lnTo>
                <a:lnTo>
                  <a:pt x="0" y="0"/>
                </a:lnTo>
                <a:close/>
              </a:path>
            </a:pathLst>
          </a:custGeom>
          <a:blipFill>
            <a:blip r:embed="rId7"/>
            <a:stretch>
              <a:fillRect l="0" t="0" r="0" b="0"/>
            </a:stretch>
          </a:blipFill>
        </p:spPr>
      </p:sp>
      <p:sp>
        <p:nvSpPr>
          <p:cNvPr name="Freeform 16" id="16"/>
          <p:cNvSpPr/>
          <p:nvPr/>
        </p:nvSpPr>
        <p:spPr>
          <a:xfrm flipH="false" flipV="false" rot="0">
            <a:off x="8664380" y="6976219"/>
            <a:ext cx="8009899" cy="3123475"/>
          </a:xfrm>
          <a:custGeom>
            <a:avLst/>
            <a:gdLst/>
            <a:ahLst/>
            <a:cxnLst/>
            <a:rect r="r" b="b" t="t" l="l"/>
            <a:pathLst>
              <a:path h="3123475" w="8009899">
                <a:moveTo>
                  <a:pt x="0" y="0"/>
                </a:moveTo>
                <a:lnTo>
                  <a:pt x="8009899" y="0"/>
                </a:lnTo>
                <a:lnTo>
                  <a:pt x="8009899" y="3123476"/>
                </a:lnTo>
                <a:lnTo>
                  <a:pt x="0" y="3123476"/>
                </a:lnTo>
                <a:lnTo>
                  <a:pt x="0" y="0"/>
                </a:lnTo>
                <a:close/>
              </a:path>
            </a:pathLst>
          </a:custGeom>
          <a:blipFill>
            <a:blip r:embed="rId8"/>
            <a:stretch>
              <a:fillRect l="-958" t="0" r="0" b="0"/>
            </a:stretch>
          </a:blipFill>
        </p:spPr>
      </p:sp>
      <p:sp>
        <p:nvSpPr>
          <p:cNvPr name="TextBox 17" id="17"/>
          <p:cNvSpPr txBox="true"/>
          <p:nvPr/>
        </p:nvSpPr>
        <p:spPr>
          <a:xfrm rot="0">
            <a:off x="676481" y="322924"/>
            <a:ext cx="5254513" cy="1111467"/>
          </a:xfrm>
          <a:prstGeom prst="rect">
            <a:avLst/>
          </a:prstGeom>
        </p:spPr>
        <p:txBody>
          <a:bodyPr anchor="t" rtlCol="false" tIns="0" lIns="0" bIns="0" rIns="0">
            <a:spAutoFit/>
          </a:bodyPr>
          <a:lstStyle/>
          <a:p>
            <a:pPr algn="ctr">
              <a:lnSpc>
                <a:spcPts val="9088"/>
              </a:lnSpc>
              <a:spcBef>
                <a:spcPct val="0"/>
              </a:spcBef>
            </a:pPr>
            <a:r>
              <a:rPr lang="en-US" sz="6491">
                <a:solidFill>
                  <a:srgbClr val="3428BA"/>
                </a:solidFill>
                <a:latin typeface="Anton"/>
                <a:ea typeface="Anton"/>
                <a:cs typeface="Anton"/>
                <a:sym typeface="Anton"/>
              </a:rPr>
              <a:t>DESARROLLO</a:t>
            </a:r>
          </a:p>
        </p:txBody>
      </p:sp>
      <p:sp>
        <p:nvSpPr>
          <p:cNvPr name="TextBox 18" id="18"/>
          <p:cNvSpPr txBox="true"/>
          <p:nvPr/>
        </p:nvSpPr>
        <p:spPr>
          <a:xfrm rot="0">
            <a:off x="6641088" y="733514"/>
            <a:ext cx="1908999" cy="357742"/>
          </a:xfrm>
          <a:prstGeom prst="rect">
            <a:avLst/>
          </a:prstGeom>
        </p:spPr>
        <p:txBody>
          <a:bodyPr anchor="t" rtlCol="false" tIns="0" lIns="0" bIns="0" rIns="0">
            <a:spAutoFit/>
          </a:bodyPr>
          <a:lstStyle/>
          <a:p>
            <a:pPr algn="l">
              <a:lnSpc>
                <a:spcPts val="2858"/>
              </a:lnSpc>
              <a:spcBef>
                <a:spcPct val="0"/>
              </a:spcBef>
            </a:pPr>
            <a:r>
              <a:rPr lang="en-US" b="true" sz="2041">
                <a:solidFill>
                  <a:srgbClr val="3428BA"/>
                </a:solidFill>
                <a:latin typeface="Canva Sans Bold"/>
                <a:ea typeface="Canva Sans Bold"/>
                <a:cs typeface="Canva Sans Bold"/>
                <a:sym typeface="Canva Sans Bold"/>
              </a:rPr>
              <a:t>PCTweezers</a:t>
            </a:r>
          </a:p>
        </p:txBody>
      </p:sp>
      <p:sp>
        <p:nvSpPr>
          <p:cNvPr name="TextBox 19" id="19"/>
          <p:cNvSpPr txBox="true"/>
          <p:nvPr/>
        </p:nvSpPr>
        <p:spPr>
          <a:xfrm rot="0">
            <a:off x="12675678" y="2894073"/>
            <a:ext cx="5027913" cy="656590"/>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Creamos el front-end adaptado a cada rol con sus módulos, componentes y servicios</a:t>
            </a:r>
          </a:p>
        </p:txBody>
      </p:sp>
      <p:sp>
        <p:nvSpPr>
          <p:cNvPr name="TextBox 20" id="20"/>
          <p:cNvSpPr txBox="true"/>
          <p:nvPr/>
        </p:nvSpPr>
        <p:spPr>
          <a:xfrm rot="0">
            <a:off x="3591728" y="5818745"/>
            <a:ext cx="5316024" cy="656590"/>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 implementamos controladores, modelos y bases de datos para técnicos y usuarios</a:t>
            </a:r>
          </a:p>
        </p:txBody>
      </p:sp>
      <p:sp>
        <p:nvSpPr>
          <p:cNvPr name="TextBox 21" id="21"/>
          <p:cNvSpPr txBox="true"/>
          <p:nvPr/>
        </p:nvSpPr>
        <p:spPr>
          <a:xfrm rot="0">
            <a:off x="12669329" y="5629318"/>
            <a:ext cx="4576325" cy="98996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También desarrollamos un CRUD para gestionar las citas entre usuarios y técnicos asignados</a:t>
            </a:r>
          </a:p>
        </p:txBody>
      </p:sp>
      <p:sp>
        <p:nvSpPr>
          <p:cNvPr name="TextBox 22" id="22"/>
          <p:cNvSpPr txBox="true"/>
          <p:nvPr/>
        </p:nvSpPr>
        <p:spPr>
          <a:xfrm rot="0">
            <a:off x="5355410" y="2946135"/>
            <a:ext cx="3368297" cy="1323340"/>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a:ea typeface="Canva Sans"/>
                <a:cs typeface="Canva Sans"/>
                <a:sym typeface="Canva Sans"/>
              </a:rPr>
              <a:t>Hicimos un inicio de sesion con un registro detectando el rol del usuario con el correo</a:t>
            </a:r>
          </a:p>
        </p:txBody>
      </p:sp>
      <p:sp>
        <p:nvSpPr>
          <p:cNvPr name="Freeform 23" id="23"/>
          <p:cNvSpPr/>
          <p:nvPr/>
        </p:nvSpPr>
        <p:spPr>
          <a:xfrm flipH="false" flipV="false" rot="0">
            <a:off x="1922042" y="7072346"/>
            <a:ext cx="5878347" cy="3027348"/>
          </a:xfrm>
          <a:custGeom>
            <a:avLst/>
            <a:gdLst/>
            <a:ahLst/>
            <a:cxnLst/>
            <a:rect r="r" b="b" t="t" l="l"/>
            <a:pathLst>
              <a:path h="3027348" w="5878347">
                <a:moveTo>
                  <a:pt x="0" y="0"/>
                </a:moveTo>
                <a:lnTo>
                  <a:pt x="5878346" y="0"/>
                </a:lnTo>
                <a:lnTo>
                  <a:pt x="5878346" y="3027349"/>
                </a:lnTo>
                <a:lnTo>
                  <a:pt x="0" y="3027349"/>
                </a:lnTo>
                <a:lnTo>
                  <a:pt x="0" y="0"/>
                </a:lnTo>
                <a:close/>
              </a:path>
            </a:pathLst>
          </a:custGeom>
          <a:blipFill>
            <a:blip r:embed="rId9"/>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8076849" y="1708722"/>
            <a:ext cx="2134301" cy="0"/>
          </a:xfrm>
          <a:prstGeom prst="line">
            <a:avLst/>
          </a:prstGeom>
          <a:ln cap="flat" w="142875">
            <a:gradFill>
              <a:gsLst>
                <a:gs pos="0">
                  <a:srgbClr val="3428BA">
                    <a:alpha val="100000"/>
                  </a:srgbClr>
                </a:gs>
                <a:gs pos="100000">
                  <a:srgbClr val="5FA2DB">
                    <a:alpha val="100000"/>
                  </a:srgbClr>
                </a:gs>
              </a:gsLst>
              <a:lin ang="0"/>
            </a:gradFill>
            <a:prstDash val="solid"/>
            <a:headEnd type="none" len="sm" w="sm"/>
            <a:tailEnd type="none" len="sm" w="sm"/>
          </a:ln>
        </p:spPr>
      </p:sp>
      <p:pic>
        <p:nvPicPr>
          <p:cNvPr name="Picture 4" id="4"/>
          <p:cNvPicPr>
            <a:picLocks noChangeAspect="true"/>
          </p:cNvPicPr>
          <p:nvPr/>
        </p:nvPicPr>
        <p:blipFill>
          <a:blip r:embed="rId4"/>
          <a:srcRect l="0" t="0" r="0" b="0"/>
          <a:stretch>
            <a:fillRect/>
          </a:stretch>
        </p:blipFill>
        <p:spPr>
          <a:xfrm flipH="false" flipV="false" rot="0">
            <a:off x="17039887" y="0"/>
            <a:ext cx="1203221" cy="1513485"/>
          </a:xfrm>
          <a:prstGeom prst="rect">
            <a:avLst/>
          </a:prstGeom>
        </p:spPr>
      </p:pic>
      <p:sp>
        <p:nvSpPr>
          <p:cNvPr name="Freeform 5" id="5"/>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339817" y="1708722"/>
            <a:ext cx="7275888" cy="3747083"/>
          </a:xfrm>
          <a:custGeom>
            <a:avLst/>
            <a:gdLst/>
            <a:ahLst/>
            <a:cxnLst/>
            <a:rect r="r" b="b" t="t" l="l"/>
            <a:pathLst>
              <a:path h="3747083" w="7275888">
                <a:moveTo>
                  <a:pt x="0" y="0"/>
                </a:moveTo>
                <a:lnTo>
                  <a:pt x="7275888" y="0"/>
                </a:lnTo>
                <a:lnTo>
                  <a:pt x="7275888" y="3747082"/>
                </a:lnTo>
                <a:lnTo>
                  <a:pt x="0" y="3747082"/>
                </a:lnTo>
                <a:lnTo>
                  <a:pt x="0" y="0"/>
                </a:lnTo>
                <a:close/>
              </a:path>
            </a:pathLst>
          </a:custGeom>
          <a:blipFill>
            <a:blip r:embed="rId7"/>
            <a:stretch>
              <a:fillRect l="0" t="0" r="0" b="0"/>
            </a:stretch>
          </a:blipFill>
        </p:spPr>
      </p:sp>
      <p:sp>
        <p:nvSpPr>
          <p:cNvPr name="Freeform 7" id="7"/>
          <p:cNvSpPr/>
          <p:nvPr/>
        </p:nvSpPr>
        <p:spPr>
          <a:xfrm flipH="false" flipV="false" rot="0">
            <a:off x="10668351" y="1741746"/>
            <a:ext cx="7300360" cy="3714058"/>
          </a:xfrm>
          <a:custGeom>
            <a:avLst/>
            <a:gdLst/>
            <a:ahLst/>
            <a:cxnLst/>
            <a:rect r="r" b="b" t="t" l="l"/>
            <a:pathLst>
              <a:path h="3714058" w="7300360">
                <a:moveTo>
                  <a:pt x="0" y="0"/>
                </a:moveTo>
                <a:lnTo>
                  <a:pt x="7300360" y="0"/>
                </a:lnTo>
                <a:lnTo>
                  <a:pt x="7300360" y="3714058"/>
                </a:lnTo>
                <a:lnTo>
                  <a:pt x="0" y="3714058"/>
                </a:lnTo>
                <a:lnTo>
                  <a:pt x="0" y="0"/>
                </a:lnTo>
                <a:close/>
              </a:path>
            </a:pathLst>
          </a:custGeom>
          <a:blipFill>
            <a:blip r:embed="rId8"/>
            <a:stretch>
              <a:fillRect l="0" t="0" r="0" b="0"/>
            </a:stretch>
          </a:blipFill>
        </p:spPr>
      </p:sp>
      <p:sp>
        <p:nvSpPr>
          <p:cNvPr name="Freeform 8" id="8"/>
          <p:cNvSpPr/>
          <p:nvPr/>
        </p:nvSpPr>
        <p:spPr>
          <a:xfrm flipH="false" flipV="false" rot="0">
            <a:off x="5223840" y="6571466"/>
            <a:ext cx="8121386" cy="3715534"/>
          </a:xfrm>
          <a:custGeom>
            <a:avLst/>
            <a:gdLst/>
            <a:ahLst/>
            <a:cxnLst/>
            <a:rect r="r" b="b" t="t" l="l"/>
            <a:pathLst>
              <a:path h="3715534" w="8121386">
                <a:moveTo>
                  <a:pt x="0" y="0"/>
                </a:moveTo>
                <a:lnTo>
                  <a:pt x="8121386" y="0"/>
                </a:lnTo>
                <a:lnTo>
                  <a:pt x="8121386" y="3715534"/>
                </a:lnTo>
                <a:lnTo>
                  <a:pt x="0" y="3715534"/>
                </a:lnTo>
                <a:lnTo>
                  <a:pt x="0" y="0"/>
                </a:lnTo>
                <a:close/>
              </a:path>
            </a:pathLst>
          </a:custGeom>
          <a:blipFill>
            <a:blip r:embed="rId9"/>
            <a:stretch>
              <a:fillRect l="0" t="0" r="0" b="0"/>
            </a:stretch>
          </a:blipFill>
        </p:spPr>
      </p:sp>
      <p:sp>
        <p:nvSpPr>
          <p:cNvPr name="TextBox 9" id="9"/>
          <p:cNvSpPr txBox="true"/>
          <p:nvPr/>
        </p:nvSpPr>
        <p:spPr>
          <a:xfrm rot="0">
            <a:off x="4522092" y="78797"/>
            <a:ext cx="10289855" cy="1434688"/>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ea typeface="Anton"/>
                <a:cs typeface="Anton"/>
                <a:sym typeface="Anton"/>
              </a:rPr>
              <a:t>CASOS DE USOS USUARIO</a:t>
            </a:r>
          </a:p>
        </p:txBody>
      </p:sp>
      <p:sp>
        <p:nvSpPr>
          <p:cNvPr name="TextBox 10" id="10"/>
          <p:cNvSpPr txBox="true"/>
          <p:nvPr/>
        </p:nvSpPr>
        <p:spPr>
          <a:xfrm rot="0">
            <a:off x="2333359" y="5360554"/>
            <a:ext cx="3288804"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Open Sans Bold"/>
                <a:ea typeface="Open Sans Bold"/>
                <a:cs typeface="Open Sans Bold"/>
                <a:sym typeface="Open Sans Bold"/>
              </a:rPr>
              <a:t>Crear Cita</a:t>
            </a:r>
          </a:p>
        </p:txBody>
      </p:sp>
      <p:sp>
        <p:nvSpPr>
          <p:cNvPr name="TextBox 11" id="11"/>
          <p:cNvSpPr txBox="true"/>
          <p:nvPr/>
        </p:nvSpPr>
        <p:spPr>
          <a:xfrm rot="0">
            <a:off x="12855219" y="5360554"/>
            <a:ext cx="2926623" cy="887062"/>
          </a:xfrm>
          <a:prstGeom prst="rect">
            <a:avLst/>
          </a:prstGeom>
        </p:spPr>
        <p:txBody>
          <a:bodyPr anchor="t" rtlCol="false" tIns="0" lIns="0" bIns="0" rIns="0">
            <a:spAutoFit/>
          </a:bodyPr>
          <a:lstStyle/>
          <a:p>
            <a:pPr algn="ctr">
              <a:lnSpc>
                <a:spcPts val="7279"/>
              </a:lnSpc>
            </a:pPr>
            <a:r>
              <a:rPr lang="en-US" sz="5199" b="true">
                <a:solidFill>
                  <a:srgbClr val="000000"/>
                </a:solidFill>
                <a:latin typeface="Open Sans Bold"/>
                <a:ea typeface="Open Sans Bold"/>
                <a:cs typeface="Open Sans Bold"/>
                <a:sym typeface="Open Sans Bold"/>
              </a:rPr>
              <a:t>Ver Citas</a:t>
            </a:r>
          </a:p>
        </p:txBody>
      </p:sp>
      <p:sp>
        <p:nvSpPr>
          <p:cNvPr name="TextBox 12" id="12"/>
          <p:cNvSpPr txBox="true"/>
          <p:nvPr/>
        </p:nvSpPr>
        <p:spPr>
          <a:xfrm rot="0">
            <a:off x="7418393" y="5560579"/>
            <a:ext cx="3732279" cy="887062"/>
          </a:xfrm>
          <a:prstGeom prst="rect">
            <a:avLst/>
          </a:prstGeom>
        </p:spPr>
        <p:txBody>
          <a:bodyPr anchor="t" rtlCol="false" tIns="0" lIns="0" bIns="0" rIns="0">
            <a:spAutoFit/>
          </a:bodyPr>
          <a:lstStyle/>
          <a:p>
            <a:pPr algn="ctr">
              <a:lnSpc>
                <a:spcPts val="7279"/>
              </a:lnSpc>
            </a:pPr>
            <a:r>
              <a:rPr lang="en-US" sz="5199" b="true">
                <a:solidFill>
                  <a:srgbClr val="000000"/>
                </a:solidFill>
                <a:latin typeface="Open Sans Bold"/>
                <a:ea typeface="Open Sans Bold"/>
                <a:cs typeface="Open Sans Bold"/>
                <a:sym typeface="Open Sans Bold"/>
              </a:rPr>
              <a:t>Registrarse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62636" y="1741746"/>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8076849" y="1708722"/>
            <a:ext cx="2134301" cy="0"/>
          </a:xfrm>
          <a:prstGeom prst="line">
            <a:avLst/>
          </a:prstGeom>
          <a:ln cap="flat" w="142875">
            <a:gradFill>
              <a:gsLst>
                <a:gs pos="0">
                  <a:srgbClr val="3428BA">
                    <a:alpha val="100000"/>
                  </a:srgbClr>
                </a:gs>
                <a:gs pos="100000">
                  <a:srgbClr val="5FA2DB">
                    <a:alpha val="100000"/>
                  </a:srgbClr>
                </a:gs>
              </a:gsLst>
              <a:lin ang="0"/>
            </a:gradFill>
            <a:prstDash val="solid"/>
            <a:headEnd type="none" len="sm" w="sm"/>
            <a:tailEnd type="none" len="sm" w="sm"/>
          </a:ln>
        </p:spPr>
      </p:sp>
      <p:pic>
        <p:nvPicPr>
          <p:cNvPr name="Picture 4" id="4"/>
          <p:cNvPicPr>
            <a:picLocks noChangeAspect="true"/>
          </p:cNvPicPr>
          <p:nvPr/>
        </p:nvPicPr>
        <p:blipFill>
          <a:blip r:embed="rId4"/>
          <a:srcRect l="0" t="0" r="0" b="0"/>
          <a:stretch>
            <a:fillRect/>
          </a:stretch>
        </p:blipFill>
        <p:spPr>
          <a:xfrm flipH="false" flipV="false" rot="0">
            <a:off x="17039887" y="0"/>
            <a:ext cx="1203221" cy="1513485"/>
          </a:xfrm>
          <a:prstGeom prst="rect">
            <a:avLst/>
          </a:prstGeom>
        </p:spPr>
      </p:pic>
      <p:sp>
        <p:nvSpPr>
          <p:cNvPr name="Freeform 5" id="5"/>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609416" y="5268415"/>
            <a:ext cx="6016524" cy="799940"/>
          </a:xfrm>
          <a:prstGeom prst="rect">
            <a:avLst/>
          </a:prstGeom>
        </p:spPr>
        <p:txBody>
          <a:bodyPr anchor="t" rtlCol="false" tIns="0" lIns="0" bIns="0" rIns="0">
            <a:spAutoFit/>
          </a:bodyPr>
          <a:lstStyle/>
          <a:p>
            <a:pPr algn="ctr">
              <a:lnSpc>
                <a:spcPts val="6566"/>
              </a:lnSpc>
            </a:pPr>
            <a:r>
              <a:rPr lang="en-US" sz="4690" b="true">
                <a:solidFill>
                  <a:srgbClr val="000000"/>
                </a:solidFill>
                <a:latin typeface="Open Sans Bold"/>
                <a:ea typeface="Open Sans Bold"/>
                <a:cs typeface="Open Sans Bold"/>
                <a:sym typeface="Open Sans Bold"/>
              </a:rPr>
              <a:t>Ver Calendario Citas</a:t>
            </a:r>
          </a:p>
        </p:txBody>
      </p:sp>
      <p:sp>
        <p:nvSpPr>
          <p:cNvPr name="Freeform 7" id="7"/>
          <p:cNvSpPr/>
          <p:nvPr/>
        </p:nvSpPr>
        <p:spPr>
          <a:xfrm flipH="false" flipV="false" rot="0">
            <a:off x="10668351" y="1741746"/>
            <a:ext cx="7300360" cy="3714058"/>
          </a:xfrm>
          <a:custGeom>
            <a:avLst/>
            <a:gdLst/>
            <a:ahLst/>
            <a:cxnLst/>
            <a:rect r="r" b="b" t="t" l="l"/>
            <a:pathLst>
              <a:path h="3714058" w="7300360">
                <a:moveTo>
                  <a:pt x="0" y="0"/>
                </a:moveTo>
                <a:lnTo>
                  <a:pt x="7300360" y="0"/>
                </a:lnTo>
                <a:lnTo>
                  <a:pt x="7300360" y="3714058"/>
                </a:lnTo>
                <a:lnTo>
                  <a:pt x="0" y="3714058"/>
                </a:lnTo>
                <a:lnTo>
                  <a:pt x="0" y="0"/>
                </a:lnTo>
                <a:close/>
              </a:path>
            </a:pathLst>
          </a:custGeom>
          <a:blipFill>
            <a:blip r:embed="rId7"/>
            <a:stretch>
              <a:fillRect l="0" t="0" r="0" b="0"/>
            </a:stretch>
          </a:blipFill>
        </p:spPr>
      </p:sp>
      <p:sp>
        <p:nvSpPr>
          <p:cNvPr name="TextBox 8" id="8"/>
          <p:cNvSpPr txBox="true"/>
          <p:nvPr/>
        </p:nvSpPr>
        <p:spPr>
          <a:xfrm rot="0">
            <a:off x="13183151" y="5360554"/>
            <a:ext cx="2926755"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Open Sans Bold"/>
                <a:ea typeface="Open Sans Bold"/>
                <a:cs typeface="Open Sans Bold"/>
                <a:sym typeface="Open Sans Bold"/>
              </a:rPr>
              <a:t>Ver Citas</a:t>
            </a:r>
          </a:p>
        </p:txBody>
      </p:sp>
      <p:sp>
        <p:nvSpPr>
          <p:cNvPr name="TextBox 9" id="9"/>
          <p:cNvSpPr txBox="true"/>
          <p:nvPr/>
        </p:nvSpPr>
        <p:spPr>
          <a:xfrm rot="0">
            <a:off x="7416834" y="5973105"/>
            <a:ext cx="4975424"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Open Sans Bold"/>
                <a:ea typeface="Open Sans Bold"/>
                <a:cs typeface="Open Sans Bold"/>
                <a:sym typeface="Open Sans Bold"/>
              </a:rPr>
              <a:t>Ver detalle cita</a:t>
            </a:r>
          </a:p>
        </p:txBody>
      </p:sp>
      <p:sp>
        <p:nvSpPr>
          <p:cNvPr name="Freeform 10" id="10"/>
          <p:cNvSpPr/>
          <p:nvPr/>
        </p:nvSpPr>
        <p:spPr>
          <a:xfrm flipH="false" flipV="false" rot="0">
            <a:off x="168906" y="1513485"/>
            <a:ext cx="7617709" cy="3846943"/>
          </a:xfrm>
          <a:custGeom>
            <a:avLst/>
            <a:gdLst/>
            <a:ahLst/>
            <a:cxnLst/>
            <a:rect r="r" b="b" t="t" l="l"/>
            <a:pathLst>
              <a:path h="3846943" w="7617709">
                <a:moveTo>
                  <a:pt x="0" y="0"/>
                </a:moveTo>
                <a:lnTo>
                  <a:pt x="7617710" y="0"/>
                </a:lnTo>
                <a:lnTo>
                  <a:pt x="7617710" y="3846944"/>
                </a:lnTo>
                <a:lnTo>
                  <a:pt x="0" y="3846944"/>
                </a:lnTo>
                <a:lnTo>
                  <a:pt x="0" y="0"/>
                </a:lnTo>
                <a:close/>
              </a:path>
            </a:pathLst>
          </a:custGeom>
          <a:blipFill>
            <a:blip r:embed="rId8"/>
            <a:stretch>
              <a:fillRect l="0" t="0" r="0" b="0"/>
            </a:stretch>
          </a:blipFill>
        </p:spPr>
      </p:sp>
      <p:sp>
        <p:nvSpPr>
          <p:cNvPr name="TextBox 11" id="11"/>
          <p:cNvSpPr txBox="true"/>
          <p:nvPr/>
        </p:nvSpPr>
        <p:spPr>
          <a:xfrm rot="0">
            <a:off x="4522092" y="78797"/>
            <a:ext cx="10289855" cy="1434688"/>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ea typeface="Anton"/>
                <a:cs typeface="Anton"/>
                <a:sym typeface="Anton"/>
              </a:rPr>
              <a:t>CASOS DE USOS TECNICO</a:t>
            </a:r>
          </a:p>
        </p:txBody>
      </p:sp>
      <p:sp>
        <p:nvSpPr>
          <p:cNvPr name="Freeform 12" id="12"/>
          <p:cNvSpPr/>
          <p:nvPr/>
        </p:nvSpPr>
        <p:spPr>
          <a:xfrm flipH="false" flipV="false" rot="0">
            <a:off x="6625940" y="6860200"/>
            <a:ext cx="6557211" cy="3073693"/>
          </a:xfrm>
          <a:custGeom>
            <a:avLst/>
            <a:gdLst/>
            <a:ahLst/>
            <a:cxnLst/>
            <a:rect r="r" b="b" t="t" l="l"/>
            <a:pathLst>
              <a:path h="3073693" w="6557211">
                <a:moveTo>
                  <a:pt x="0" y="0"/>
                </a:moveTo>
                <a:lnTo>
                  <a:pt x="6557211" y="0"/>
                </a:lnTo>
                <a:lnTo>
                  <a:pt x="6557211" y="3073693"/>
                </a:lnTo>
                <a:lnTo>
                  <a:pt x="0" y="3073693"/>
                </a:lnTo>
                <a:lnTo>
                  <a:pt x="0" y="0"/>
                </a:lnTo>
                <a:close/>
              </a:path>
            </a:pathLst>
          </a:custGeom>
          <a:blipFill>
            <a:blip r:embed="rId9"/>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flipV="true">
            <a:off x="8076849" y="1708722"/>
            <a:ext cx="2134301" cy="0"/>
          </a:xfrm>
          <a:prstGeom prst="line">
            <a:avLst/>
          </a:prstGeom>
          <a:ln cap="flat" w="142875">
            <a:gradFill>
              <a:gsLst>
                <a:gs pos="0">
                  <a:srgbClr val="3428BA">
                    <a:alpha val="100000"/>
                  </a:srgbClr>
                </a:gs>
                <a:gs pos="100000">
                  <a:srgbClr val="5FA2DB">
                    <a:alpha val="100000"/>
                  </a:srgbClr>
                </a:gs>
              </a:gsLst>
              <a:lin ang="0"/>
            </a:gradFill>
            <a:prstDash val="solid"/>
            <a:headEnd type="none" len="sm" w="sm"/>
            <a:tailEnd type="none" len="sm" w="sm"/>
          </a:ln>
        </p:spPr>
      </p:sp>
      <p:sp>
        <p:nvSpPr>
          <p:cNvPr name="Freeform 3" id="3"/>
          <p:cNvSpPr/>
          <p:nvPr/>
        </p:nvSpPr>
        <p:spPr>
          <a:xfrm flipH="false" flipV="false" rot="0">
            <a:off x="3038618" y="0"/>
            <a:ext cx="12951887" cy="10287000"/>
          </a:xfrm>
          <a:custGeom>
            <a:avLst/>
            <a:gdLst/>
            <a:ahLst/>
            <a:cxnLst/>
            <a:rect r="r" b="b" t="t" l="l"/>
            <a:pathLst>
              <a:path h="10287000" w="12951887">
                <a:moveTo>
                  <a:pt x="0" y="0"/>
                </a:moveTo>
                <a:lnTo>
                  <a:pt x="12951887" y="0"/>
                </a:lnTo>
                <a:lnTo>
                  <a:pt x="12951887" y="10287000"/>
                </a:lnTo>
                <a:lnTo>
                  <a:pt x="0" y="10287000"/>
                </a:lnTo>
                <a:lnTo>
                  <a:pt x="0" y="0"/>
                </a:lnTo>
                <a:close/>
              </a:path>
            </a:pathLst>
          </a:custGeom>
          <a:blipFill>
            <a:blip r:embed="rId2"/>
            <a:stretch>
              <a:fillRect l="-908" t="0" r="0" b="0"/>
            </a:stretch>
          </a:blipFill>
        </p:spPr>
      </p:sp>
      <p:sp>
        <p:nvSpPr>
          <p:cNvPr name="TextBox 4" id="4"/>
          <p:cNvSpPr txBox="true"/>
          <p:nvPr/>
        </p:nvSpPr>
        <p:spPr>
          <a:xfrm rot="0">
            <a:off x="-2421262" y="69466"/>
            <a:ext cx="20709262" cy="1250533"/>
          </a:xfrm>
          <a:prstGeom prst="rect">
            <a:avLst/>
          </a:prstGeom>
        </p:spPr>
        <p:txBody>
          <a:bodyPr anchor="t" rtlCol="false" tIns="0" lIns="0" bIns="0" rIns="0">
            <a:spAutoFit/>
          </a:bodyPr>
          <a:lstStyle/>
          <a:p>
            <a:pPr algn="ctr">
              <a:lnSpc>
                <a:spcPts val="10348"/>
              </a:lnSpc>
              <a:spcBef>
                <a:spcPct val="0"/>
              </a:spcBef>
            </a:pPr>
            <a:r>
              <a:rPr lang="en-US" sz="7391">
                <a:solidFill>
                  <a:srgbClr val="3428BA"/>
                </a:solidFill>
                <a:latin typeface="Anton"/>
                <a:ea typeface="Anton"/>
                <a:cs typeface="Anton"/>
                <a:sym typeface="Anton"/>
              </a:rPr>
              <a:t>ARQUITECTURA DE              LA SOLUCIÓN</a:t>
            </a:r>
          </a:p>
        </p:txBody>
      </p:sp>
      <p:grpSp>
        <p:nvGrpSpPr>
          <p:cNvPr name="Group 5" id="5"/>
          <p:cNvGrpSpPr/>
          <p:nvPr/>
        </p:nvGrpSpPr>
        <p:grpSpPr>
          <a:xfrm rot="0">
            <a:off x="447831" y="1708722"/>
            <a:ext cx="1042965" cy="104296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728618" y="1987745"/>
            <a:ext cx="481391" cy="484918"/>
          </a:xfrm>
          <a:custGeom>
            <a:avLst/>
            <a:gdLst/>
            <a:ahLst/>
            <a:cxnLst/>
            <a:rect r="r" b="b" t="t" l="l"/>
            <a:pathLst>
              <a:path h="484918" w="481391">
                <a:moveTo>
                  <a:pt x="0" y="0"/>
                </a:moveTo>
                <a:lnTo>
                  <a:pt x="481391" y="0"/>
                </a:lnTo>
                <a:lnTo>
                  <a:pt x="481391" y="484918"/>
                </a:lnTo>
                <a:lnTo>
                  <a:pt x="0" y="4849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1559890" y="2050809"/>
            <a:ext cx="1908999" cy="357742"/>
          </a:xfrm>
          <a:prstGeom prst="rect">
            <a:avLst/>
          </a:prstGeom>
        </p:spPr>
        <p:txBody>
          <a:bodyPr anchor="t" rtlCol="false" tIns="0" lIns="0" bIns="0" rIns="0">
            <a:spAutoFit/>
          </a:bodyPr>
          <a:lstStyle/>
          <a:p>
            <a:pPr algn="l">
              <a:lnSpc>
                <a:spcPts val="2858"/>
              </a:lnSpc>
              <a:spcBef>
                <a:spcPct val="0"/>
              </a:spcBef>
            </a:pPr>
            <a:r>
              <a:rPr lang="en-US" b="true" sz="2041">
                <a:solidFill>
                  <a:srgbClr val="3428BA"/>
                </a:solidFill>
                <a:latin typeface="Canva Sans Bold"/>
                <a:ea typeface="Canva Sans Bold"/>
                <a:cs typeface="Canva Sans Bold"/>
                <a:sym typeface="Canva Sans Bold"/>
              </a:rPr>
              <a:t>PCTweezers</a:t>
            </a:r>
          </a:p>
        </p:txBody>
      </p:sp>
      <p:sp>
        <p:nvSpPr>
          <p:cNvPr name="Freeform 10" id="10"/>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7598572" y="8840883"/>
            <a:ext cx="149902" cy="749109"/>
          </a:xfrm>
          <a:prstGeom prst="rect">
            <a:avLst/>
          </a:prstGeom>
        </p:spPr>
        <p:txBody>
          <a:bodyPr anchor="t" rtlCol="false" tIns="0" lIns="0" bIns="0" rIns="0">
            <a:spAutoFit/>
          </a:bodyPr>
          <a:lstStyle/>
          <a:p>
            <a:pPr algn="ctr">
              <a:lnSpc>
                <a:spcPts val="6189"/>
              </a:lnSpc>
              <a:spcBef>
                <a:spcPct val="0"/>
              </a:spcBef>
            </a:pPr>
            <a:r>
              <a:rPr lang="en-US" sz="4420">
                <a:solidFill>
                  <a:srgbClr val="000000"/>
                </a:solidFill>
                <a:latin typeface="Canva Sans"/>
                <a:ea typeface="Canva Sans"/>
                <a:cs typeface="Canva Sans"/>
                <a:sym typeface="Canva Sans"/>
              </a:rPr>
              <a:t>i</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742546"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979570" y="5269380"/>
            <a:ext cx="20392108" cy="3988752"/>
            <a:chOff x="0" y="0"/>
            <a:chExt cx="4860517" cy="950730"/>
          </a:xfrm>
        </p:grpSpPr>
        <p:sp>
          <p:nvSpPr>
            <p:cNvPr name="Freeform 4" id="4"/>
            <p:cNvSpPr/>
            <p:nvPr/>
          </p:nvSpPr>
          <p:spPr>
            <a:xfrm flipH="false" flipV="false" rot="0">
              <a:off x="0" y="0"/>
              <a:ext cx="4860517" cy="950730"/>
            </a:xfrm>
            <a:custGeom>
              <a:avLst/>
              <a:gdLst/>
              <a:ahLst/>
              <a:cxnLst/>
              <a:rect r="r" b="b" t="t" l="l"/>
              <a:pathLst>
                <a:path h="950730" w="4860517">
                  <a:moveTo>
                    <a:pt x="0" y="0"/>
                  </a:moveTo>
                  <a:lnTo>
                    <a:pt x="4860517" y="0"/>
                  </a:lnTo>
                  <a:lnTo>
                    <a:pt x="4860517" y="950730"/>
                  </a:lnTo>
                  <a:lnTo>
                    <a:pt x="0" y="950730"/>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4860517" cy="98883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733017" y="2427284"/>
            <a:ext cx="5077990" cy="507799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138572" y="1605667"/>
            <a:ext cx="2147544" cy="214754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6960004" y="1884691"/>
            <a:ext cx="481391" cy="484918"/>
          </a:xfrm>
          <a:custGeom>
            <a:avLst/>
            <a:gdLst/>
            <a:ahLst/>
            <a:cxnLst/>
            <a:rect r="r" b="b" t="t" l="l"/>
            <a:pathLst>
              <a:path h="484918" w="481391">
                <a:moveTo>
                  <a:pt x="0" y="0"/>
                </a:moveTo>
                <a:lnTo>
                  <a:pt x="481391" y="0"/>
                </a:lnTo>
                <a:lnTo>
                  <a:pt x="481391" y="484917"/>
                </a:lnTo>
                <a:lnTo>
                  <a:pt x="0" y="4849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6679217" y="2834119"/>
            <a:ext cx="8592580" cy="2435261"/>
          </a:xfrm>
          <a:prstGeom prst="rect">
            <a:avLst/>
          </a:prstGeom>
        </p:spPr>
        <p:txBody>
          <a:bodyPr anchor="t" rtlCol="false" tIns="0" lIns="0" bIns="0" rIns="0">
            <a:spAutoFit/>
          </a:bodyPr>
          <a:lstStyle/>
          <a:p>
            <a:pPr algn="l">
              <a:lnSpc>
                <a:spcPts val="19929"/>
              </a:lnSpc>
              <a:spcBef>
                <a:spcPct val="0"/>
              </a:spcBef>
            </a:pPr>
            <a:r>
              <a:rPr lang="en-US" sz="14235">
                <a:solidFill>
                  <a:srgbClr val="3428BA"/>
                </a:solidFill>
                <a:latin typeface="Anton"/>
                <a:ea typeface="Anton"/>
                <a:cs typeface="Anton"/>
                <a:sym typeface="Anton"/>
              </a:rPr>
              <a:t>CONCLUSION</a:t>
            </a:r>
          </a:p>
        </p:txBody>
      </p:sp>
      <p:sp>
        <p:nvSpPr>
          <p:cNvPr name="TextBox 14" id="14"/>
          <p:cNvSpPr txBox="true"/>
          <p:nvPr/>
        </p:nvSpPr>
        <p:spPr>
          <a:xfrm rot="0">
            <a:off x="6310503" y="6000440"/>
            <a:ext cx="11168210" cy="1263316"/>
          </a:xfrm>
          <a:prstGeom prst="rect">
            <a:avLst/>
          </a:prstGeom>
        </p:spPr>
        <p:txBody>
          <a:bodyPr anchor="t" rtlCol="false" tIns="0" lIns="0" bIns="0" rIns="0">
            <a:spAutoFit/>
          </a:bodyPr>
          <a:lstStyle/>
          <a:p>
            <a:pPr algn="l">
              <a:lnSpc>
                <a:spcPts val="3343"/>
              </a:lnSpc>
              <a:spcBef>
                <a:spcPct val="0"/>
              </a:spcBef>
            </a:pPr>
            <a:r>
              <a:rPr lang="en-US" sz="2388">
                <a:solidFill>
                  <a:srgbClr val="FFFFFF"/>
                </a:solidFill>
                <a:latin typeface="Poppins"/>
                <a:ea typeface="Poppins"/>
                <a:cs typeface="Poppins"/>
                <a:sym typeface="Poppins"/>
              </a:rPr>
              <a:t>ha sido una experiencia de aprendizaje valiosa.  Hemos vinculado el proyecto con las habilidades necesarias para nuestra carrera y con nuestros intereses personales.</a:t>
            </a:r>
          </a:p>
        </p:txBody>
      </p:sp>
      <p:grpSp>
        <p:nvGrpSpPr>
          <p:cNvPr name="Group 15" id="15"/>
          <p:cNvGrpSpPr/>
          <p:nvPr/>
        </p:nvGrpSpPr>
        <p:grpSpPr>
          <a:xfrm rot="0">
            <a:off x="6679217" y="1636475"/>
            <a:ext cx="1042965" cy="1042965"/>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6960004" y="1915498"/>
            <a:ext cx="481391" cy="484918"/>
          </a:xfrm>
          <a:custGeom>
            <a:avLst/>
            <a:gdLst/>
            <a:ahLst/>
            <a:cxnLst/>
            <a:rect r="r" b="b" t="t" l="l"/>
            <a:pathLst>
              <a:path h="484918" w="481391">
                <a:moveTo>
                  <a:pt x="0" y="0"/>
                </a:moveTo>
                <a:lnTo>
                  <a:pt x="481391" y="0"/>
                </a:lnTo>
                <a:lnTo>
                  <a:pt x="481391" y="484918"/>
                </a:lnTo>
                <a:lnTo>
                  <a:pt x="0" y="4849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7791276" y="1978562"/>
            <a:ext cx="1908999" cy="357742"/>
          </a:xfrm>
          <a:prstGeom prst="rect">
            <a:avLst/>
          </a:prstGeom>
        </p:spPr>
        <p:txBody>
          <a:bodyPr anchor="t" rtlCol="false" tIns="0" lIns="0" bIns="0" rIns="0">
            <a:spAutoFit/>
          </a:bodyPr>
          <a:lstStyle/>
          <a:p>
            <a:pPr algn="l">
              <a:lnSpc>
                <a:spcPts val="2858"/>
              </a:lnSpc>
              <a:spcBef>
                <a:spcPct val="0"/>
              </a:spcBef>
            </a:pPr>
            <a:r>
              <a:rPr lang="en-US" b="true" sz="2041">
                <a:solidFill>
                  <a:srgbClr val="3428BA"/>
                </a:solidFill>
                <a:latin typeface="Canva Sans Bold"/>
                <a:ea typeface="Canva Sans Bold"/>
                <a:cs typeface="Canva Sans Bold"/>
                <a:sym typeface="Canva Sans Bold"/>
              </a:rPr>
              <a:t>PCTweezers</a:t>
            </a:r>
          </a:p>
        </p:txBody>
      </p:sp>
      <p:sp>
        <p:nvSpPr>
          <p:cNvPr name="Freeform 20" id="20"/>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DAGPkRtt99c</dc:identifier>
  <dcterms:modified xsi:type="dcterms:W3CDTF">2011-08-01T06:04:30Z</dcterms:modified>
  <cp:revision>1</cp:revision>
  <dc:title>Pctwizzers</dc:title>
</cp:coreProperties>
</file>